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E357F-940D-4EA8-88CF-C7E70D8F0784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11D1D-2956-408B-9EDC-9ADF8670B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CABFA-1962-49C7-92B0-ED3D05B247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559133B-DB8B-4EC0-B2FF-83492CB308D2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42B0-F47D-49DD-ABA8-5E7AC1850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BA09-F0D6-4337-827D-75D8BD5FAAB7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500C-FDCC-4918-B1A4-7010AB9F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10E73-C57C-42BF-88EA-4EFC2FD82144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BE0D-D249-4E76-9B29-49775BD2D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A9B2-306C-408E-B4F7-CB84527B7B47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CA8E-1B36-4673-BB05-598CA24C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790B3-F43A-438C-8022-B9B76F2C6907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5C4F8-9A73-4598-A68B-090918CAC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B0A-85B0-4DE7-97DD-B5F9E5F1CF44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85C5-A8EB-46D5-9257-65AE4A751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BD30-F572-4025-A05B-22FAE9747E00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45C02-C308-4CBE-8E06-7928F819E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EEEA-1F33-41AB-B96A-2AB9A8E81A9F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9EFE-292F-4267-9EBA-B19BE3B74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9D2E-08DD-4015-908E-8D7CE96F4FDF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EA6D-BE93-437F-A6CF-E4EE4ADF9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728C-86CF-455D-83BA-BC9B486695D9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62E3-0F6E-45CC-90B6-9AD5F8D42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C18D0-DB46-445D-B149-0E581FA47196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0C64-FA86-4BF8-BB56-0BFA42C6A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35F2A2D-68B1-4242-9474-2A2385AAAE69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0405D9-8425-4655-A870-3E02D11F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05" r:id="rId4"/>
    <p:sldLayoutId id="2147483706" r:id="rId5"/>
    <p:sldLayoutId id="2147483710" r:id="rId6"/>
    <p:sldLayoutId id="2147483711" r:id="rId7"/>
    <p:sldLayoutId id="2147483712" r:id="rId8"/>
    <p:sldLayoutId id="2147483713" r:id="rId9"/>
    <p:sldLayoutId id="2147483707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696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900" b="1" smtClean="0">
                <a:solidFill>
                  <a:srgbClr val="FF6600"/>
                </a:solidFill>
              </a:rPr>
              <a:t>“Who’s your Daddy??”</a:t>
            </a:r>
            <a:r>
              <a:rPr lang="en-US" sz="1200" b="1" smtClean="0">
                <a:solidFill>
                  <a:srgbClr val="FF6600"/>
                </a:solidFill>
              </a:rPr>
              <a:t/>
            </a:r>
            <a:br>
              <a:rPr lang="en-US" sz="1200" b="1" smtClean="0">
                <a:solidFill>
                  <a:srgbClr val="FF6600"/>
                </a:solidFill>
              </a:rPr>
            </a:br>
            <a:r>
              <a:rPr lang="en-US" sz="1200" b="1" smtClean="0">
                <a:solidFill>
                  <a:srgbClr val="FF6600"/>
                </a:solidFill>
              </a:rPr>
              <a:t/>
            </a:r>
            <a:br>
              <a:rPr lang="en-US" sz="1200" b="1" smtClean="0">
                <a:solidFill>
                  <a:srgbClr val="FF6600"/>
                </a:solidFill>
              </a:rPr>
            </a:br>
            <a:r>
              <a:rPr lang="en-US" sz="1200" b="1" smtClean="0">
                <a:solidFill>
                  <a:srgbClr val="FF6600"/>
                </a:solidFill>
              </a:rPr>
              <a:t> </a:t>
            </a:r>
            <a:r>
              <a:rPr lang="en-US" sz="2900" b="1" i="1" smtClean="0">
                <a:solidFill>
                  <a:srgbClr val="FF6600"/>
                </a:solidFill>
              </a:rPr>
              <a:t>Featuring Honey the Cat</a:t>
            </a:r>
            <a:r>
              <a:rPr lang="en-US" sz="2900" smtClean="0"/>
              <a:t/>
            </a:r>
            <a:br>
              <a:rPr lang="en-US" sz="2900" smtClean="0"/>
            </a:br>
            <a:endParaRPr lang="en-US" sz="29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3820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800" smtClean="0"/>
              <a:t>Lab by Dr. Wu, Fullerton College</a:t>
            </a:r>
          </a:p>
          <a:p>
            <a:pPr eaLnBrk="1" hangingPunct="1"/>
            <a:r>
              <a:rPr lang="en-US" sz="1800" smtClean="0"/>
              <a:t>Powerpoint by Dr. Gundry, Long Beach Poly  </a:t>
            </a:r>
          </a:p>
        </p:txBody>
      </p:sp>
      <p:pic>
        <p:nvPicPr>
          <p:cNvPr id="14339" name="Picture 2" descr="White Cat Face"/>
          <p:cNvPicPr>
            <a:picLocks noChangeAspect="1" noChangeArrowheads="1"/>
          </p:cNvPicPr>
          <p:nvPr/>
        </p:nvPicPr>
        <p:blipFill>
          <a:blip r:embed="rId2"/>
          <a:srcRect t="5840"/>
          <a:stretch>
            <a:fillRect/>
          </a:stretch>
        </p:blipFill>
        <p:spPr bwMode="auto">
          <a:xfrm>
            <a:off x="838200" y="762000"/>
            <a:ext cx="28575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</a:rPr>
              <a:t>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Three months ago, Mary’s cat, Honey, disappeared for two days.</a:t>
            </a:r>
            <a:br>
              <a:rPr lang="en-US" sz="3600" dirty="0" smtClean="0"/>
            </a:br>
            <a:r>
              <a:rPr lang="en-US" sz="3600" dirty="0" smtClean="0"/>
              <a:t>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Honey started gaining weight, eating more and was more affectionate to Mary.</a:t>
            </a:r>
            <a:br>
              <a:rPr lang="en-US" sz="3600" dirty="0" smtClean="0"/>
            </a:br>
            <a:endParaRPr lang="en-US" sz="3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2 months after Honey disappeared, Mary found her cat in the closet with 4 kittens!</a:t>
            </a:r>
            <a:br>
              <a:rPr lang="en-US" sz="3600" dirty="0" smtClean="0"/>
            </a:br>
            <a:endParaRPr lang="en-US" sz="3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rgbClr val="FF6600"/>
                </a:solidFill>
              </a:rPr>
              <a:t>But who was the father of the kittens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6600"/>
                </a:solidFill>
              </a:rPr>
              <a:t>Honey and her kittens (4 weeks old)</a:t>
            </a:r>
            <a:endParaRPr lang="en-US" b="1" dirty="0">
              <a:solidFill>
                <a:srgbClr val="FF6600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990600"/>
            <a:ext cx="7524750" cy="5580063"/>
          </a:xfrm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990600" y="37338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Honey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667000" y="52578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Cream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781800" y="4876800"/>
            <a:ext cx="996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Sugar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810000" y="4876800"/>
            <a:ext cx="153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Molasses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410200" y="5334000"/>
            <a:ext cx="1149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Ginger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6600"/>
                </a:solidFill>
              </a:rPr>
              <a:t>The Possible Fathers (That we know of….)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937125"/>
          </a:xfrm>
        </p:spPr>
        <p:txBody>
          <a:bodyPr/>
          <a:lstStyle/>
          <a:p>
            <a:pPr eaLnBrk="1" hangingPunct="1"/>
            <a:r>
              <a:rPr lang="en-US" sz="3200" smtClean="0"/>
              <a:t>Mary knew there were two male cats on the street who were not neutered.</a:t>
            </a:r>
          </a:p>
          <a:p>
            <a:pPr eaLnBrk="1" hangingPunct="1"/>
            <a:r>
              <a:rPr lang="en-US" sz="3200" smtClean="0"/>
              <a:t>Cat litters can have more than one Dad.</a:t>
            </a:r>
          </a:p>
          <a:p>
            <a:pPr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396240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19400"/>
            <a:ext cx="41592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371600" y="5181600"/>
            <a:ext cx="981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Gill Sans MT" pitchFamily="34" charset="0"/>
              </a:rPr>
              <a:t>Tom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5943600" y="5181600"/>
            <a:ext cx="1384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Gill Sans MT" pitchFamily="34" charset="0"/>
              </a:rPr>
              <a:t>Butch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2514600" cy="2667000"/>
          </a:xfrm>
        </p:spPr>
        <p:txBody>
          <a:bodyPr/>
          <a:lstStyle/>
          <a:p>
            <a:pPr eaLnBrk="1" hangingPunct="1"/>
            <a:r>
              <a:rPr lang="en-US" b="1" smtClean="0"/>
              <a:t>Which male cat does each kitten resemble?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4187825"/>
            <a:ext cx="4038600" cy="2479675"/>
          </a:xfrm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0250" y="4191000"/>
            <a:ext cx="4394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6019800"/>
            <a:ext cx="981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5943600"/>
            <a:ext cx="13843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Butch</a:t>
            </a:r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5"/>
          <a:srcRect l="21822" t="27463"/>
          <a:stretch>
            <a:fillRect/>
          </a:stretch>
        </p:blipFill>
        <p:spPr bwMode="auto">
          <a:xfrm>
            <a:off x="2895600" y="381000"/>
            <a:ext cx="5313363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0" y="3657600"/>
            <a:ext cx="914400" cy="400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Cream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5275" y="3657600"/>
            <a:ext cx="1152525" cy="400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Molasses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3657600"/>
            <a:ext cx="876300" cy="400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Ginger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3657600"/>
            <a:ext cx="766763" cy="400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</a:rPr>
              <a:t>Solving the mystery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4937125"/>
          </a:xfrm>
        </p:spPr>
        <p:txBody>
          <a:bodyPr/>
          <a:lstStyle/>
          <a:p>
            <a:pPr eaLnBrk="1" hangingPunct="1"/>
            <a:r>
              <a:rPr lang="en-US" sz="3200" smtClean="0"/>
              <a:t>Mary knew that every organism has unique DNA.</a:t>
            </a:r>
            <a:br>
              <a:rPr lang="en-US" sz="3200" smtClean="0"/>
            </a:br>
            <a:endParaRPr lang="en-US" sz="3200" smtClean="0"/>
          </a:p>
          <a:p>
            <a:pPr eaLnBrk="1" hangingPunct="1"/>
            <a:r>
              <a:rPr lang="en-US" sz="3200" smtClean="0"/>
              <a:t>Could use DNA fingerprinting technique to compare DNA of each kitten to Honey and the two possible fathers.</a:t>
            </a:r>
          </a:p>
        </p:txBody>
      </p:sp>
      <p:pic>
        <p:nvPicPr>
          <p:cNvPr id="20483" name="Picture 4" descr="Lambda restriction gel.jpg"/>
          <p:cNvPicPr>
            <a:picLocks noChangeAspect="1"/>
          </p:cNvPicPr>
          <p:nvPr/>
        </p:nvPicPr>
        <p:blipFill>
          <a:blip r:embed="rId2"/>
          <a:srcRect l="30833" t="29219" r="35834" b="24767"/>
          <a:stretch>
            <a:fillRect/>
          </a:stretch>
        </p:blipFill>
        <p:spPr bwMode="auto">
          <a:xfrm rot="3635845">
            <a:off x="3148013" y="4467225"/>
            <a:ext cx="21209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C:\Users\owner\AppData\Local\Microsoft\Windows\Temporary Internet Files\Content.IE5\T3DHMY96\MC90028074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733800"/>
            <a:ext cx="235426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</a:rPr>
              <a:t>Getting the DNA samples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763000" cy="5241925"/>
          </a:xfrm>
        </p:spPr>
        <p:txBody>
          <a:bodyPr/>
          <a:lstStyle/>
          <a:p>
            <a:pPr eaLnBrk="1" hangingPunct="1"/>
            <a:r>
              <a:rPr lang="en-US" sz="3200" smtClean="0"/>
              <a:t>Mary took hair follicles from each cat and carefully labeled them.  She then extracted the DNA and amplified the amount of DNA using Polymerase Chain Reaction (PCR).</a:t>
            </a:r>
          </a:p>
          <a:p>
            <a:pPr eaLnBrk="1" hangingPunct="1"/>
            <a:endParaRPr lang="en-US" smtClean="0"/>
          </a:p>
        </p:txBody>
      </p:sp>
      <p:pic>
        <p:nvPicPr>
          <p:cNvPr id="21507" name="Picture 6" descr="http://www.surviving-hairloss.com/images/hair_follicle_layout.jpg"/>
          <p:cNvPicPr>
            <a:picLocks noChangeAspect="1" noChangeArrowheads="1"/>
          </p:cNvPicPr>
          <p:nvPr/>
        </p:nvPicPr>
        <p:blipFill>
          <a:blip r:embed="rId2"/>
          <a:srcRect l="9599" r="12000"/>
          <a:stretch>
            <a:fillRect/>
          </a:stretch>
        </p:blipFill>
        <p:spPr bwMode="auto">
          <a:xfrm>
            <a:off x="1752600" y="2895600"/>
            <a:ext cx="37338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Thermocyc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1213" y="3733800"/>
            <a:ext cx="2933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C:\Users\owner\AppData\Local\Microsoft\Windows\Temporary Internet Files\Content.IE5\ORGW368I\MC90033489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" y="3886200"/>
            <a:ext cx="11430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 descr="C:\Users\owner\AppData\Local\Microsoft\Windows\Temporary Internet Files\Content.IE5\T3DHMY96\MC90030367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657600"/>
            <a:ext cx="1474788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8100" y="-228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</a:rPr>
              <a:t>Running the Gel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0386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Because Mary does not have the equipment at home,  she has given the samples to YOU to run at your lab.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Run the samples by gel electrophoresis and compare the samples to determine the paternity of the kittens.</a:t>
            </a:r>
          </a:p>
          <a:p>
            <a:pPr eaLnBrk="1" hangingPunct="1"/>
            <a:endParaRPr lang="en-US" smtClean="0"/>
          </a:p>
        </p:txBody>
      </p:sp>
      <p:pic>
        <p:nvPicPr>
          <p:cNvPr id="22531" name="Picture 2" descr="http://oceanexplorer.noaa.gov/explorations/03bio/background/molecular/media/gel_plate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57200"/>
            <a:ext cx="44005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20669910">
            <a:off x="5567363" y="2112963"/>
            <a:ext cx="246062" cy="804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</a:rPr>
              <a:t>Looking at the results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5241925"/>
          </a:xfrm>
        </p:spPr>
        <p:txBody>
          <a:bodyPr/>
          <a:lstStyle/>
          <a:p>
            <a:pPr eaLnBrk="1" hangingPunct="1"/>
            <a:r>
              <a:rPr lang="en-US" sz="2800" smtClean="0"/>
              <a:t>Now your job is to look at the results of the gel electrophoresis and decide the paternity of the kittens.</a:t>
            </a:r>
          </a:p>
          <a:p>
            <a:pPr eaLnBrk="1" hangingPunct="1"/>
            <a:r>
              <a:rPr lang="en-US" sz="2800" smtClean="0"/>
              <a:t>Use the data table provided</a:t>
            </a:r>
            <a:r>
              <a:rPr lang="en-US" smtClean="0"/>
              <a:t>.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971800"/>
            <a:ext cx="2854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00600"/>
            <a:ext cx="3186113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/>
          <a:srcRect l="26633" t="32326" r="2795" b="4951"/>
          <a:stretch>
            <a:fillRect/>
          </a:stretch>
        </p:blipFill>
        <p:spPr bwMode="auto">
          <a:xfrm>
            <a:off x="4495800" y="41910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5181600" y="3200400"/>
            <a:ext cx="1143000" cy="990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DAD?</a:t>
            </a:r>
          </a:p>
        </p:txBody>
      </p:sp>
      <p:sp>
        <p:nvSpPr>
          <p:cNvPr id="8" name="Cloud Callout 7"/>
          <p:cNvSpPr/>
          <p:nvPr/>
        </p:nvSpPr>
        <p:spPr>
          <a:xfrm rot="958116">
            <a:off x="7623175" y="3668713"/>
            <a:ext cx="1295400" cy="762000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DAD?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6324600" y="3581400"/>
            <a:ext cx="1295400" cy="609600"/>
          </a:xfrm>
          <a:prstGeom prst="cloud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DAD?</a:t>
            </a:r>
          </a:p>
        </p:txBody>
      </p:sp>
      <p:sp>
        <p:nvSpPr>
          <p:cNvPr id="10" name="Cloud Callout 9"/>
          <p:cNvSpPr/>
          <p:nvPr/>
        </p:nvSpPr>
        <p:spPr>
          <a:xfrm flipH="1">
            <a:off x="3886200" y="3505200"/>
            <a:ext cx="1295400" cy="762000"/>
          </a:xfrm>
          <a:prstGeom prst="cloud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DAD?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533400" y="2590800"/>
            <a:ext cx="2971800" cy="5334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I’ve always wanted to be a dad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2057400" y="4038600"/>
            <a:ext cx="2362200" cy="9144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 think they have my nose!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393</TotalTime>
  <Words>271</Words>
  <Application>Microsoft Macintosh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Bookman Old Style</vt:lpstr>
      <vt:lpstr>Gill Sans MT</vt:lpstr>
      <vt:lpstr>Wingdings 3</vt:lpstr>
      <vt:lpstr>Wingdings</vt:lpstr>
      <vt:lpstr>Calibri</vt:lpstr>
      <vt:lpstr>Origin</vt:lpstr>
      <vt:lpstr>Origin</vt:lpstr>
      <vt:lpstr>Origin</vt:lpstr>
      <vt:lpstr>Origin</vt:lpstr>
      <vt:lpstr>Origin</vt:lpstr>
      <vt:lpstr>Origin</vt:lpstr>
      <vt:lpstr>Origin</vt:lpstr>
      <vt:lpstr>Origin</vt:lpstr>
      <vt:lpstr>“Who’s your Daddy??”   Featuring Honey the Cat </vt:lpstr>
      <vt:lpstr>The Story</vt:lpstr>
      <vt:lpstr>Honey and her kittens (4 weeks old)</vt:lpstr>
      <vt:lpstr>The Possible Fathers (That we know of….)</vt:lpstr>
      <vt:lpstr>Which male cat does each kitten resemble?</vt:lpstr>
      <vt:lpstr>Solving the mystery</vt:lpstr>
      <vt:lpstr>Getting the DNA samples</vt:lpstr>
      <vt:lpstr>Running the Gel</vt:lpstr>
      <vt:lpstr>Looking at the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 is the father of my Kittens?”</dc:title>
  <dc:creator>owner</dc:creator>
  <cp:lastModifiedBy>El Toro High School</cp:lastModifiedBy>
  <cp:revision>16</cp:revision>
  <dcterms:created xsi:type="dcterms:W3CDTF">2012-08-28T03:05:43Z</dcterms:created>
  <dcterms:modified xsi:type="dcterms:W3CDTF">2015-12-09T19:40:38Z</dcterms:modified>
</cp:coreProperties>
</file>